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256" r:id="rId2"/>
    <p:sldId id="257" r:id="rId3"/>
    <p:sldId id="260" r:id="rId4"/>
    <p:sldId id="320" r:id="rId5"/>
    <p:sldId id="458" r:id="rId6"/>
    <p:sldId id="457" r:id="rId7"/>
    <p:sldId id="401" r:id="rId8"/>
    <p:sldId id="402" r:id="rId9"/>
    <p:sldId id="403" r:id="rId10"/>
    <p:sldId id="404" r:id="rId11"/>
    <p:sldId id="411" r:id="rId12"/>
    <p:sldId id="405" r:id="rId13"/>
    <p:sldId id="459" r:id="rId14"/>
    <p:sldId id="460" r:id="rId15"/>
    <p:sldId id="461" r:id="rId16"/>
    <p:sldId id="462" r:id="rId17"/>
    <p:sldId id="463" r:id="rId18"/>
    <p:sldId id="464" r:id="rId19"/>
    <p:sldId id="465" r:id="rId20"/>
    <p:sldId id="466" r:id="rId21"/>
    <p:sldId id="467" r:id="rId22"/>
    <p:sldId id="468" r:id="rId23"/>
    <p:sldId id="368" r:id="rId24"/>
    <p:sldId id="298" r:id="rId25"/>
    <p:sldId id="297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122" d="100"/>
          <a:sy n="122" d="100"/>
        </p:scale>
        <p:origin x="114" y="1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328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B0C2C964-DA16-4681-A5C4-4CE829758260}"/>
    <pc:docChg chg="custSel modSld">
      <pc:chgData name="Wittman, Barry" userId="bff186cd-6ce8-41ba-8e8c-e85cdef216de" providerId="ADAL" clId="{B0C2C964-DA16-4681-A5C4-4CE829758260}" dt="2025-02-11T18:33:12.125" v="25" actId="6549"/>
      <pc:docMkLst>
        <pc:docMk/>
      </pc:docMkLst>
      <pc:sldChg chg="modSp modAnim">
        <pc:chgData name="Wittman, Barry" userId="bff186cd-6ce8-41ba-8e8c-e85cdef216de" providerId="ADAL" clId="{B0C2C964-DA16-4681-A5C4-4CE829758260}" dt="2025-02-11T18:30:55.915" v="4" actId="6549"/>
        <pc:sldMkLst>
          <pc:docMk/>
          <pc:sldMk cId="0" sldId="297"/>
        </pc:sldMkLst>
        <pc:spChg chg="mod">
          <ac:chgData name="Wittman, Barry" userId="bff186cd-6ce8-41ba-8e8c-e85cdef216de" providerId="ADAL" clId="{B0C2C964-DA16-4681-A5C4-4CE829758260}" dt="2025-02-11T18:30:55.915" v="4" actId="6549"/>
          <ac:spMkLst>
            <pc:docMk/>
            <pc:sldMk cId="0" sldId="297"/>
            <ac:spMk id="5" creationId="{00000000-0000-0000-0000-000000000000}"/>
          </ac:spMkLst>
        </pc:spChg>
      </pc:sldChg>
      <pc:sldChg chg="modSp modAnim">
        <pc:chgData name="Wittman, Barry" userId="bff186cd-6ce8-41ba-8e8c-e85cdef216de" providerId="ADAL" clId="{B0C2C964-DA16-4681-A5C4-4CE829758260}" dt="2025-02-11T18:33:12.125" v="25" actId="6549"/>
        <pc:sldMkLst>
          <pc:docMk/>
          <pc:sldMk cId="0" sldId="298"/>
        </pc:sldMkLst>
        <pc:spChg chg="mod">
          <ac:chgData name="Wittman, Barry" userId="bff186cd-6ce8-41ba-8e8c-e85cdef216de" providerId="ADAL" clId="{B0C2C964-DA16-4681-A5C4-4CE829758260}" dt="2025-02-11T18:33:12.125" v="25" actId="6549"/>
          <ac:spMkLst>
            <pc:docMk/>
            <pc:sldMk cId="0" sldId="298"/>
            <ac:spMk id="3" creationId="{00000000-0000-0000-0000-000000000000}"/>
          </ac:spMkLst>
        </pc:spChg>
      </pc:sldChg>
      <pc:sldChg chg="modSp">
        <pc:chgData name="Wittman, Barry" userId="bff186cd-6ce8-41ba-8e8c-e85cdef216de" providerId="ADAL" clId="{B0C2C964-DA16-4681-A5C4-4CE829758260}" dt="2025-02-11T18:31:39.087" v="24" actId="20577"/>
        <pc:sldMkLst>
          <pc:docMk/>
          <pc:sldMk cId="569506821" sldId="405"/>
        </pc:sldMkLst>
        <pc:spChg chg="mod">
          <ac:chgData name="Wittman, Barry" userId="bff186cd-6ce8-41ba-8e8c-e85cdef216de" providerId="ADAL" clId="{B0C2C964-DA16-4681-A5C4-4CE829758260}" dt="2025-02-11T18:31:39.087" v="24" actId="20577"/>
          <ac:spMkLst>
            <pc:docMk/>
            <pc:sldMk cId="569506821" sldId="405"/>
            <ac:spMk id="3" creationId="{00000000-0000-0000-0000-000000000000}"/>
          </ac:spMkLst>
        </pc:spChg>
      </pc:sldChg>
      <pc:sldChg chg="modSp">
        <pc:chgData name="Wittman, Barry" userId="bff186cd-6ce8-41ba-8e8c-e85cdef216de" providerId="ADAL" clId="{B0C2C964-DA16-4681-A5C4-4CE829758260}" dt="2025-02-11T18:31:03.657" v="23" actId="20577"/>
        <pc:sldMkLst>
          <pc:docMk/>
          <pc:sldMk cId="1565055862" sldId="468"/>
        </pc:sldMkLst>
        <pc:spChg chg="mod">
          <ac:chgData name="Wittman, Barry" userId="bff186cd-6ce8-41ba-8e8c-e85cdef216de" providerId="ADAL" clId="{B0C2C964-DA16-4681-A5C4-4CE829758260}" dt="2025-02-11T18:31:03.657" v="23" actId="20577"/>
          <ac:spMkLst>
            <pc:docMk/>
            <pc:sldMk cId="1565055862" sldId="468"/>
            <ac:spMk id="2" creationId="{68393A8B-7830-4238-9F9C-543BF6F80E4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5 -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Header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33960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Sometimes header files include other header files</a:t>
            </a:r>
          </a:p>
          <a:p>
            <a:r>
              <a:rPr lang="en-US" dirty="0"/>
              <a:t>For this reason, it's wise to use conditional compilation directives to avoid multiple inclusion of the contents of a header file</a:t>
            </a:r>
          </a:p>
          <a:p>
            <a:r>
              <a:rPr lang="en-US" dirty="0"/>
              <a:t>For a header file called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wombat.h</a:t>
            </a:r>
            <a:r>
              <a:rPr lang="en-US" dirty="0"/>
              <a:t>, one convention is the following: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962400"/>
            <a:ext cx="10972800" cy="2667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27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ifndef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WOMBAT_H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#define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WOMBAT_H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Maybe some #includes of other headers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Lots of function prototypes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Maybe struct and </a:t>
            </a:r>
            <a:r>
              <a:rPr lang="en-US" sz="27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definitions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27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endif</a:t>
            </a:r>
            <a:endParaRPr lang="en-US" sz="27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265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72060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When compiling multiple files, you can do it all on one line: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Alternatively, you can compile files individually and then link them together at the end</a:t>
            </a:r>
          </a:p>
          <a:p>
            <a:pPr lvl="1"/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-c</a:t>
            </a:r>
            <a:r>
              <a:rPr lang="en-US" dirty="0"/>
              <a:t> option does partial compilation to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.o</a:t>
            </a:r>
            <a:r>
              <a:rPr lang="en-US" dirty="0"/>
              <a:t> file but doesn't link into an executable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286000"/>
            <a:ext cx="10972800" cy="60960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sz="27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main.c</a:t>
            </a:r>
            <a:r>
              <a:rPr lang="en-US" sz="27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utility.c</a:t>
            </a:r>
            <a:r>
              <a:rPr lang="en-US" sz="27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wombat.c</a:t>
            </a:r>
            <a:r>
              <a:rPr lang="en-US" sz="27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–o program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4495800"/>
            <a:ext cx="10972800" cy="198120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sz="27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–c </a:t>
            </a:r>
            <a:r>
              <a:rPr lang="en-US" sz="27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main.c</a:t>
            </a:r>
            <a:endParaRPr lang="en-US" sz="27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sz="27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–c </a:t>
            </a:r>
            <a:r>
              <a:rPr lang="en-US" sz="27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utility.c</a:t>
            </a:r>
            <a:endParaRPr lang="en-US" sz="27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sz="27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–c </a:t>
            </a:r>
            <a:r>
              <a:rPr lang="en-US" sz="27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wombat.c</a:t>
            </a:r>
            <a:r>
              <a:rPr lang="en-US" sz="27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sz="27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main.o</a:t>
            </a:r>
            <a:r>
              <a:rPr lang="en-US" sz="27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utility.o</a:t>
            </a:r>
            <a:r>
              <a:rPr lang="en-US" sz="27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wombat.o</a:t>
            </a:r>
            <a:r>
              <a:rPr lang="en-US" sz="27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–o program</a:t>
            </a:r>
          </a:p>
        </p:txBody>
      </p:sp>
    </p:spTree>
    <p:extLst>
      <p:ext uri="{BB962C8B-B14F-4D97-AF65-F5344CB8AC3E}">
        <p14:creationId xmlns:p14="http://schemas.microsoft.com/office/powerpoint/2010/main" val="2583091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Makefile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22792"/>
            <a:ext cx="10972800" cy="157760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Compiling files separately is more efficient if you're only changing one or two of them</a:t>
            </a:r>
          </a:p>
          <a:p>
            <a:r>
              <a:rPr lang="en-US" dirty="0"/>
              <a:t>But it's a pain to type the commands that recompile only the updated files </a:t>
            </a:r>
          </a:p>
          <a:p>
            <a:r>
              <a:rPr lang="en-US" dirty="0"/>
              <a:t>That's why </a:t>
            </a:r>
            <a:r>
              <a:rPr lang="en-US" dirty="0" err="1"/>
              <a:t>makefiles</a:t>
            </a:r>
            <a:r>
              <a:rPr lang="en-US" dirty="0"/>
              <a:t> were invented!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971800"/>
            <a:ext cx="10972800" cy="3657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70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program: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main.o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utility.o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wombat.o</a:t>
            </a: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main.o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utility.o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wombat.o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–o program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main.o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main.c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utility.h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wombat.h</a:t>
            </a: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–c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main.c</a:t>
            </a: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utility.o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utility.c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utility.h</a:t>
            </a: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–c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utility.c</a:t>
            </a: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wombat.o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wombat.c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wombat.h</a:t>
            </a: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–c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wombat.c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clean: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rm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–f *.o program</a:t>
            </a:r>
          </a:p>
        </p:txBody>
      </p:sp>
    </p:spTree>
    <p:extLst>
      <p:ext uri="{BB962C8B-B14F-4D97-AF65-F5344CB8AC3E}">
        <p14:creationId xmlns:p14="http://schemas.microsoft.com/office/powerpoint/2010/main" val="569506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4526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There are no strings in C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Unfortunately, C does not recognize strings as a type</a:t>
            </a:r>
          </a:p>
          <a:p>
            <a:r>
              <a:rPr lang="en-US" dirty="0"/>
              <a:t>A string in C an array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dirty="0"/>
              <a:t> values, ending with the null character</a:t>
            </a:r>
          </a:p>
          <a:p>
            <a:r>
              <a:rPr lang="en-US" dirty="0"/>
              <a:t>Both parts are important</a:t>
            </a:r>
          </a:p>
          <a:p>
            <a:pPr lvl="1"/>
            <a:r>
              <a:rPr lang="en-US" dirty="0"/>
              <a:t>It's an array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dirty="0"/>
              <a:t> values which can be accessed like anything else in an array</a:t>
            </a:r>
          </a:p>
          <a:p>
            <a:pPr lvl="1"/>
            <a:r>
              <a:rPr lang="en-US" dirty="0"/>
              <a:t>Because we don't know how long a string is, we mark the end with the null character</a:t>
            </a:r>
          </a:p>
        </p:txBody>
      </p:sp>
    </p:spTree>
    <p:extLst>
      <p:ext uri="{BB962C8B-B14F-4D97-AF65-F5344CB8AC3E}">
        <p14:creationId xmlns:p14="http://schemas.microsoft.com/office/powerpoint/2010/main" val="2857495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Null character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What is the null character?</a:t>
            </a:r>
          </a:p>
          <a:p>
            <a:r>
              <a:rPr lang="en-US" dirty="0"/>
              <a:t>It's the very first char in the ASCII table and has value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dirty="0"/>
              <a:t> (zero)</a:t>
            </a:r>
          </a:p>
          <a:p>
            <a:r>
              <a:rPr lang="en-US" dirty="0"/>
              <a:t>It is unprintable</a:t>
            </a:r>
          </a:p>
          <a:p>
            <a:r>
              <a:rPr lang="en-US" dirty="0"/>
              <a:t>You can write it as</a:t>
            </a:r>
          </a:p>
          <a:p>
            <a:pPr lvl="1"/>
            <a:r>
              <a:rPr lang="en-US" dirty="0"/>
              <a:t>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dirty="0"/>
              <a:t>: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'\0'</a:t>
            </a:r>
          </a:p>
          <a:p>
            <a:pPr lvl="1"/>
            <a:r>
              <a:rPr lang="en-US" dirty="0"/>
              <a:t>An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: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lvl="1"/>
            <a:r>
              <a:rPr lang="en-US" dirty="0"/>
              <a:t>A constant: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NULL</a:t>
            </a:r>
          </a:p>
          <a:p>
            <a:r>
              <a:rPr lang="en-US" dirty="0"/>
              <a:t>It is </a:t>
            </a:r>
            <a:r>
              <a:rPr lang="en-US" b="1" dirty="0"/>
              <a:t>not</a:t>
            </a:r>
            <a:r>
              <a:rPr lang="en-US" dirty="0"/>
              <a:t> the same as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EOF</a:t>
            </a:r>
            <a:r>
              <a:rPr lang="en-US" dirty="0"/>
              <a:t> (which is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-1</a:t>
            </a:r>
            <a:r>
              <a:rPr lang="en-US" dirty="0"/>
              <a:t> as an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 value)</a:t>
            </a:r>
          </a:p>
          <a:p>
            <a:r>
              <a:rPr lang="en-US" dirty="0"/>
              <a:t>If you allocate memory for a string, you need enough for the length </a:t>
            </a:r>
            <a:r>
              <a:rPr lang="en-US" b="1" dirty="0"/>
              <a:t>plus</a:t>
            </a:r>
            <a:r>
              <a:rPr lang="en-US" dirty="0"/>
              <a:t> one extra for the null</a:t>
            </a:r>
          </a:p>
        </p:txBody>
      </p:sp>
    </p:spTree>
    <p:extLst>
      <p:ext uri="{BB962C8B-B14F-4D97-AF65-F5344CB8AC3E}">
        <p14:creationId xmlns:p14="http://schemas.microsoft.com/office/powerpoint/2010/main" val="2969838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literals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2446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 string literal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!"</a:t>
            </a:r>
            <a:r>
              <a:rPr lang="en-US" dirty="0"/>
              <a:t>) in C is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dirty="0"/>
              <a:t> array somewhere in memory</a:t>
            </a:r>
          </a:p>
          <a:p>
            <a:r>
              <a:rPr lang="en-US" dirty="0"/>
              <a:t>It is read-only memory with global scope</a:t>
            </a:r>
          </a:p>
          <a:p>
            <a:pPr lvl="1"/>
            <a:r>
              <a:rPr lang="en-US" dirty="0"/>
              <a:t>Maybe it's in the Global or BSS segment (or even some even more obscure segment)</a:t>
            </a:r>
          </a:p>
          <a:p>
            <a:r>
              <a:rPr lang="en-US" dirty="0"/>
              <a:t>You can throw a string literal into an array: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Doing so is </a:t>
            </a:r>
            <a:r>
              <a:rPr lang="en-US" b="1" dirty="0"/>
              <a:t>exactly</a:t>
            </a:r>
            <a:r>
              <a:rPr lang="en-US" dirty="0"/>
              <a:t> like doing the following: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4572000"/>
            <a:ext cx="10972800" cy="685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tIns="91440" bIns="91440" rtlCol="0" anchor="t" anchorCtr="0">
            <a:norm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word[] =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"wombat"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5943600"/>
            <a:ext cx="10972800" cy="685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tIns="91440" bIns="91440" rtlCol="0" anchor="t" anchorCtr="0">
            <a:norm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word[] = {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</a:t>
            </a:r>
            <a:r>
              <a:rPr lang="en-US" sz="2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w'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'o'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'm'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'b'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'a'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't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'\0'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456721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4920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You can print out another string using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Even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is only looking until it hits a null character</a:t>
            </a:r>
          </a:p>
          <a:p>
            <a:r>
              <a:rPr lang="en-US" dirty="0"/>
              <a:t>What would happen in the following scenario?</a:t>
            </a:r>
          </a:p>
          <a:p>
            <a:pPr marL="118872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2286000"/>
            <a:ext cx="10972800" cy="838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tIns="91440" bIns="91440" rtlCol="0" anchor="ctr" anchorCtr="0">
            <a:normAutofit/>
          </a:bodyPr>
          <a:lstStyle/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"The word of the week is: \"%s.\"\n"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"exiguous"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4267200"/>
            <a:ext cx="10972800" cy="2286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tIns="91440" bIns="91440" rtlCol="0" anchor="t" anchorCtr="0">
            <a:norm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letters[5];</a:t>
            </a:r>
          </a:p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&lt; 5;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++ )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letters[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'A'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"The word of the week is: \"%s.\"\n"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letters);</a:t>
            </a:r>
          </a:p>
        </p:txBody>
      </p:sp>
    </p:spTree>
    <p:extLst>
      <p:ext uri="{BB962C8B-B14F-4D97-AF65-F5344CB8AC3E}">
        <p14:creationId xmlns:p14="http://schemas.microsoft.com/office/powerpoint/2010/main" val="82529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function that finds the length of a string</a:t>
            </a:r>
          </a:p>
          <a:p>
            <a:endParaRPr lang="en-US" dirty="0"/>
          </a:p>
          <a:p>
            <a:r>
              <a:rPr lang="en-US" dirty="0"/>
              <a:t>Write a function that reverses a string</a:t>
            </a:r>
          </a:p>
          <a:p>
            <a:pPr lvl="1"/>
            <a:r>
              <a:rPr lang="en-US" dirty="0"/>
              <a:t>First you have to find the null character</a:t>
            </a:r>
          </a:p>
        </p:txBody>
      </p:sp>
    </p:spTree>
    <p:extLst>
      <p:ext uri="{BB962C8B-B14F-4D97-AF65-F5344CB8AC3E}">
        <p14:creationId xmlns:p14="http://schemas.microsoft.com/office/powerpoint/2010/main" val="3077550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functions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224765"/>
              </p:ext>
            </p:extLst>
          </p:nvPr>
        </p:nvGraphicFramePr>
        <p:xfrm>
          <a:off x="0" y="1408175"/>
          <a:ext cx="12192000" cy="5449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2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9836">
                <a:tc>
                  <a:txBody>
                    <a:bodyPr/>
                    <a:lstStyle/>
                    <a:p>
                      <a:r>
                        <a:rPr lang="en-US" sz="1800" dirty="0"/>
                        <a:t>Function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Use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836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latin typeface="Courier New" pitchFamily="49" charset="0"/>
                          <a:cs typeface="Courier New" pitchFamily="49" charset="0"/>
                        </a:rPr>
                        <a:t>strcpy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</a:rPr>
                        <a:t>(char</a:t>
                      </a:r>
                      <a:r>
                        <a:rPr lang="en-US" sz="1800" b="1" baseline="0" dirty="0">
                          <a:latin typeface="Courier New" pitchFamily="49" charset="0"/>
                          <a:cs typeface="Courier New" pitchFamily="49" charset="0"/>
                        </a:rPr>
                        <a:t> destination[], char source[])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Copies 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</a:rPr>
                        <a:t>source</a:t>
                      </a:r>
                      <a:r>
                        <a:rPr lang="en-US" sz="1800" baseline="0" dirty="0"/>
                        <a:t> into </a:t>
                      </a:r>
                      <a:r>
                        <a:rPr lang="en-US" sz="1800" b="1" baseline="0" dirty="0">
                          <a:latin typeface="Courier New" pitchFamily="49" charset="0"/>
                          <a:cs typeface="Courier New" pitchFamily="49" charset="0"/>
                        </a:rPr>
                        <a:t>destination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01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>
                          <a:latin typeface="Courier New" pitchFamily="49" charset="0"/>
                          <a:cs typeface="Courier New" pitchFamily="49" charset="0"/>
                        </a:rPr>
                        <a:t>strncpy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</a:rPr>
                        <a:t>(char</a:t>
                      </a:r>
                      <a:r>
                        <a:rPr lang="en-US" sz="1800" b="1" baseline="0" dirty="0">
                          <a:latin typeface="Courier New" pitchFamily="49" charset="0"/>
                          <a:cs typeface="Courier New" pitchFamily="49" charset="0"/>
                        </a:rPr>
                        <a:t> destination[], char source[], </a:t>
                      </a:r>
                      <a:r>
                        <a:rPr lang="en-US" sz="1800" b="1" baseline="0" dirty="0" err="1">
                          <a:latin typeface="Courier New" pitchFamily="49" charset="0"/>
                          <a:cs typeface="Courier New" pitchFamily="49" charset="0"/>
                        </a:rPr>
                        <a:t>size_t</a:t>
                      </a:r>
                      <a:r>
                        <a:rPr lang="en-US" sz="1800" b="1" baseline="0" dirty="0">
                          <a:latin typeface="Courier New" pitchFamily="49" charset="0"/>
                          <a:cs typeface="Courier New" pitchFamily="49" charset="0"/>
                        </a:rPr>
                        <a:t> n)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/>
                        <a:t>Copies </a:t>
                      </a:r>
                      <a:r>
                        <a:rPr lang="en-US" sz="1800" dirty="0"/>
                        <a:t>the first 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r>
                        <a:rPr lang="en-US" sz="1800" dirty="0"/>
                        <a:t> characters of 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</a:rPr>
                        <a:t>source</a:t>
                      </a:r>
                      <a:r>
                        <a:rPr lang="en-US" sz="1800" baseline="0" dirty="0"/>
                        <a:t> into </a:t>
                      </a:r>
                      <a:r>
                        <a:rPr lang="en-US" sz="1800" b="1" baseline="0" dirty="0">
                          <a:latin typeface="Courier New" pitchFamily="49" charset="0"/>
                          <a:cs typeface="Courier New" pitchFamily="49" charset="0"/>
                        </a:rPr>
                        <a:t>destination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98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>
                          <a:latin typeface="Courier New" pitchFamily="49" charset="0"/>
                          <a:cs typeface="Courier New" pitchFamily="49" charset="0"/>
                        </a:rPr>
                        <a:t>strcat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</a:rPr>
                        <a:t>(char</a:t>
                      </a:r>
                      <a:r>
                        <a:rPr lang="en-US" sz="1800" b="1" baseline="0" dirty="0">
                          <a:latin typeface="Courier New" pitchFamily="49" charset="0"/>
                          <a:cs typeface="Courier New" pitchFamily="49" charset="0"/>
                        </a:rPr>
                        <a:t> destination[], char source[])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Concatenates 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</a:rPr>
                        <a:t>source</a:t>
                      </a:r>
                      <a:r>
                        <a:rPr lang="en-US" sz="1800" baseline="0" dirty="0"/>
                        <a:t> onto </a:t>
                      </a:r>
                      <a:r>
                        <a:rPr lang="en-US" sz="1800" b="1" baseline="0" dirty="0">
                          <a:latin typeface="Courier New" pitchFamily="49" charset="0"/>
                          <a:cs typeface="Courier New" pitchFamily="49" charset="0"/>
                        </a:rPr>
                        <a:t>destination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01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>
                          <a:latin typeface="Courier New" pitchFamily="49" charset="0"/>
                          <a:cs typeface="Courier New" pitchFamily="49" charset="0"/>
                        </a:rPr>
                        <a:t>strncat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</a:rPr>
                        <a:t>(char</a:t>
                      </a:r>
                      <a:r>
                        <a:rPr lang="en-US" sz="1800" b="1" baseline="0" dirty="0">
                          <a:latin typeface="Courier New" pitchFamily="49" charset="0"/>
                          <a:cs typeface="Courier New" pitchFamily="49" charset="0"/>
                        </a:rPr>
                        <a:t> destination[],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baseline="0" dirty="0">
                          <a:latin typeface="Courier New" pitchFamily="49" charset="0"/>
                          <a:cs typeface="Courier New" pitchFamily="49" charset="0"/>
                        </a:rPr>
                        <a:t>char source[], </a:t>
                      </a:r>
                      <a:r>
                        <a:rPr lang="en-US" sz="1800" b="1" baseline="0" dirty="0" err="1">
                          <a:latin typeface="Courier New" pitchFamily="49" charset="0"/>
                          <a:cs typeface="Courier New" pitchFamily="49" charset="0"/>
                        </a:rPr>
                        <a:t>size_t</a:t>
                      </a:r>
                      <a:r>
                        <a:rPr lang="en-US" sz="1800" b="1" baseline="0" dirty="0">
                          <a:latin typeface="Courier New" pitchFamily="49" charset="0"/>
                          <a:cs typeface="Courier New" pitchFamily="49" charset="0"/>
                        </a:rPr>
                        <a:t> n)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Concatenates the first 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r>
                        <a:rPr lang="en-US" sz="1800" dirty="0"/>
                        <a:t> characters of 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</a:rPr>
                        <a:t>source</a:t>
                      </a:r>
                      <a:r>
                        <a:rPr lang="en-US" sz="1800" baseline="0" dirty="0"/>
                        <a:t> onto </a:t>
                      </a:r>
                      <a:r>
                        <a:rPr lang="en-US" sz="1800" b="1" baseline="0" dirty="0">
                          <a:latin typeface="Courier New" pitchFamily="49" charset="0"/>
                          <a:cs typeface="Courier New" pitchFamily="49" charset="0"/>
                        </a:rPr>
                        <a:t>destination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0129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latin typeface="Courier New" pitchFamily="49" charset="0"/>
                          <a:cs typeface="Courier New" pitchFamily="49" charset="0"/>
                        </a:rPr>
                        <a:t>strcmp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</a:rPr>
                        <a:t>(char</a:t>
                      </a:r>
                      <a:r>
                        <a:rPr lang="en-US" sz="1800" b="1" baseline="0" dirty="0">
                          <a:latin typeface="Courier New" pitchFamily="49" charset="0"/>
                          <a:cs typeface="Courier New" pitchFamily="49" charset="0"/>
                        </a:rPr>
                        <a:t> string1[], char string2[])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Returns negative if 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</a:rPr>
                        <a:t>string1</a:t>
                      </a:r>
                      <a:r>
                        <a:rPr lang="en-US" sz="1800" dirty="0"/>
                        <a:t> comes before 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</a:rPr>
                        <a:t>string2</a:t>
                      </a:r>
                      <a:r>
                        <a:rPr lang="en-US" sz="1800" dirty="0"/>
                        <a:t>,</a:t>
                      </a:r>
                      <a:r>
                        <a:rPr lang="en-US" sz="1800" baseline="0" dirty="0"/>
                        <a:t> positive if </a:t>
                      </a:r>
                      <a:r>
                        <a:rPr lang="en-US" sz="1800" b="1" baseline="0" dirty="0">
                          <a:latin typeface="Courier New" pitchFamily="49" charset="0"/>
                          <a:cs typeface="Courier New" pitchFamily="49" charset="0"/>
                        </a:rPr>
                        <a:t>string1</a:t>
                      </a:r>
                      <a:r>
                        <a:rPr lang="en-US" sz="1800" baseline="0" dirty="0"/>
                        <a:t> comes after </a:t>
                      </a:r>
                      <a:r>
                        <a:rPr lang="en-US" sz="1800" b="1" baseline="0" dirty="0">
                          <a:latin typeface="Courier New" pitchFamily="49" charset="0"/>
                          <a:cs typeface="Courier New" pitchFamily="49" charset="0"/>
                        </a:rPr>
                        <a:t>string2</a:t>
                      </a:r>
                      <a:r>
                        <a:rPr lang="en-US" sz="1800" baseline="0" dirty="0"/>
                        <a:t>, zero if they are the same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01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>
                          <a:latin typeface="Courier New" pitchFamily="49" charset="0"/>
                          <a:cs typeface="Courier New" pitchFamily="49" charset="0"/>
                        </a:rPr>
                        <a:t>strncmp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</a:rPr>
                        <a:t>(char</a:t>
                      </a:r>
                      <a:r>
                        <a:rPr lang="en-US" sz="1800" b="1" baseline="0" dirty="0">
                          <a:latin typeface="Courier New" pitchFamily="49" charset="0"/>
                          <a:cs typeface="Courier New" pitchFamily="49" charset="0"/>
                        </a:rPr>
                        <a:t> string1[], char string2[], </a:t>
                      </a:r>
                      <a:r>
                        <a:rPr lang="en-US" sz="1800" b="1" baseline="0" dirty="0" err="1">
                          <a:latin typeface="Courier New" pitchFamily="49" charset="0"/>
                          <a:cs typeface="Courier New" pitchFamily="49" charset="0"/>
                        </a:rPr>
                        <a:t>size_t</a:t>
                      </a:r>
                      <a:r>
                        <a:rPr lang="en-US" sz="1800" b="1" baseline="0" dirty="0">
                          <a:latin typeface="Courier New" pitchFamily="49" charset="0"/>
                          <a:cs typeface="Courier New" pitchFamily="49" charset="0"/>
                        </a:rPr>
                        <a:t> n)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Same as </a:t>
                      </a:r>
                      <a:r>
                        <a:rPr lang="en-US" sz="1800" b="1" dirty="0" err="1">
                          <a:latin typeface="Courier New" pitchFamily="49" charset="0"/>
                          <a:cs typeface="Courier New" pitchFamily="49" charset="0"/>
                        </a:rPr>
                        <a:t>strcmp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r>
                        <a:rPr lang="en-US" sz="1800" dirty="0"/>
                        <a:t>,</a:t>
                      </a:r>
                      <a:r>
                        <a:rPr lang="en-US" sz="1800" baseline="0" dirty="0"/>
                        <a:t> but only compares the first </a:t>
                      </a:r>
                      <a:r>
                        <a:rPr lang="en-US" sz="1800" b="1" baseline="0" dirty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r>
                        <a:rPr lang="en-US" sz="1800" baseline="0" dirty="0"/>
                        <a:t> characters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9836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latin typeface="Courier New" pitchFamily="49" charset="0"/>
                          <a:cs typeface="Courier New" pitchFamily="49" charset="0"/>
                        </a:rPr>
                        <a:t>strchr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</a:rPr>
                        <a:t>(char string[], char 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Returns pointer to first occurrence</a:t>
                      </a:r>
                      <a:r>
                        <a:rPr lang="en-US" sz="1800" baseline="0" dirty="0"/>
                        <a:t> of </a:t>
                      </a:r>
                      <a:r>
                        <a:rPr lang="en-US" sz="1800" b="1" baseline="0" dirty="0">
                          <a:latin typeface="Courier New" pitchFamily="49" charset="0"/>
                          <a:cs typeface="Courier New" pitchFamily="49" charset="0"/>
                        </a:rPr>
                        <a:t>c</a:t>
                      </a:r>
                      <a:r>
                        <a:rPr lang="en-US" sz="1800" baseline="0" dirty="0"/>
                        <a:t> in </a:t>
                      </a:r>
                      <a:r>
                        <a:rPr lang="en-US" sz="1800" b="1" baseline="0" dirty="0">
                          <a:latin typeface="Courier New" pitchFamily="49" charset="0"/>
                          <a:cs typeface="Courier New" pitchFamily="49" charset="0"/>
                        </a:rPr>
                        <a:t>string</a:t>
                      </a:r>
                      <a:r>
                        <a:rPr lang="en-US" sz="1800" baseline="0" dirty="0"/>
                        <a:t> (or </a:t>
                      </a:r>
                      <a:r>
                        <a:rPr lang="en-US" sz="1800" b="1" baseline="0" dirty="0">
                          <a:latin typeface="Courier New" pitchFamily="49" charset="0"/>
                          <a:cs typeface="Courier New" pitchFamily="49" charset="0"/>
                        </a:rPr>
                        <a:t>NULL</a:t>
                      </a:r>
                      <a:r>
                        <a:rPr lang="en-US" sz="1800" baseline="0" dirty="0"/>
                        <a:t>)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90129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latin typeface="Courier New" pitchFamily="49" charset="0"/>
                          <a:cs typeface="Courier New" pitchFamily="49" charset="0"/>
                        </a:rPr>
                        <a:t>strstr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</a:rPr>
                        <a:t>(char haystack[], char needle[])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Returns pointer to first occurrence</a:t>
                      </a:r>
                      <a:r>
                        <a:rPr lang="en-US" sz="1800" baseline="0" dirty="0"/>
                        <a:t> of </a:t>
                      </a:r>
                      <a:r>
                        <a:rPr lang="en-US" sz="1800" b="1" baseline="0" dirty="0">
                          <a:latin typeface="Courier New" pitchFamily="49" charset="0"/>
                          <a:cs typeface="Courier New" pitchFamily="49" charset="0"/>
                        </a:rPr>
                        <a:t>needle</a:t>
                      </a:r>
                      <a:r>
                        <a:rPr lang="en-US" sz="1800" baseline="0" dirty="0"/>
                        <a:t> in </a:t>
                      </a:r>
                      <a:r>
                        <a:rPr lang="en-US" sz="1800" b="1" baseline="0" dirty="0">
                          <a:latin typeface="Courier New" pitchFamily="49" charset="0"/>
                          <a:cs typeface="Courier New" pitchFamily="49" charset="0"/>
                        </a:rPr>
                        <a:t>haystack</a:t>
                      </a:r>
                      <a:r>
                        <a:rPr lang="en-US" sz="1800" baseline="0" dirty="0"/>
                        <a:t> (or </a:t>
                      </a:r>
                      <a:r>
                        <a:rPr lang="en-US" sz="1800" b="1" baseline="0" dirty="0">
                          <a:latin typeface="Courier New" pitchFamily="49" charset="0"/>
                          <a:cs typeface="Courier New" pitchFamily="49" charset="0"/>
                        </a:rPr>
                        <a:t>NULL</a:t>
                      </a:r>
                      <a:r>
                        <a:rPr lang="en-US" sz="1800" baseline="0" dirty="0"/>
                        <a:t>)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9836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latin typeface="Courier New" pitchFamily="49" charset="0"/>
                          <a:cs typeface="Courier New" pitchFamily="49" charset="0"/>
                        </a:rPr>
                        <a:t>strlen</a:t>
                      </a:r>
                      <a:r>
                        <a:rPr lang="en-US" sz="1800" b="1">
                          <a:latin typeface="Courier New" pitchFamily="49" charset="0"/>
                          <a:cs typeface="Courier New" pitchFamily="49" charset="0"/>
                        </a:rPr>
                        <a:t>(char string[])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Returns length of 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</a:rPr>
                        <a:t>string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4367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Arrays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library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use the C string library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string.h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dirty="0"/>
              <a:t>There are a few more functions tied to memory copying and finding the last rather than the first occurrence of something</a:t>
            </a:r>
          </a:p>
          <a:p>
            <a:r>
              <a:rPr lang="en-US" dirty="0"/>
              <a:t>There is also a string </a:t>
            </a:r>
            <a:r>
              <a:rPr lang="en-US" dirty="0" err="1"/>
              <a:t>tokenizer</a:t>
            </a:r>
            <a:r>
              <a:rPr lang="en-US" dirty="0"/>
              <a:t> which works something like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split()</a:t>
            </a:r>
            <a:r>
              <a:rPr lang="en-US" dirty="0"/>
              <a:t> method in Java</a:t>
            </a:r>
          </a:p>
          <a:p>
            <a:pPr lvl="1"/>
            <a:r>
              <a:rPr lang="en-US" dirty="0"/>
              <a:t>It's much harder to use</a:t>
            </a:r>
          </a:p>
          <a:p>
            <a:r>
              <a:rPr lang="en-US" dirty="0"/>
              <a:t>Functions in the string library go until they hit a null character</a:t>
            </a:r>
          </a:p>
          <a:p>
            <a:pPr lvl="1"/>
            <a:r>
              <a:rPr lang="en-US" dirty="0"/>
              <a:t>They make no guarantees about staying within memory bounds</a:t>
            </a:r>
          </a:p>
        </p:txBody>
      </p:sp>
    </p:spTree>
    <p:extLst>
      <p:ext uri="{BB962C8B-B14F-4D97-AF65-F5344CB8AC3E}">
        <p14:creationId xmlns:p14="http://schemas.microsoft.com/office/powerpoint/2010/main" val="1101146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They're all done with the string library!</a:t>
            </a:r>
          </a:p>
          <a:p>
            <a:r>
              <a:rPr lang="en-US" dirty="0"/>
              <a:t>Remember that strings are arrays</a:t>
            </a:r>
          </a:p>
          <a:p>
            <a:r>
              <a:rPr lang="en-US" dirty="0"/>
              <a:t>There is no concatenation with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</a:t>
            </a:r>
          </a:p>
          <a:p>
            <a:r>
              <a:rPr lang="en-US" dirty="0"/>
              <a:t>There is no equality with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==</a:t>
            </a:r>
          </a:p>
          <a:p>
            <a:pPr lvl="1"/>
            <a:r>
              <a:rPr lang="en-US" dirty="0"/>
              <a:t>You can compare using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==</a:t>
            </a:r>
            <a:r>
              <a:rPr lang="en-US" dirty="0"/>
              <a:t> without getting a warning, but it's meaningless to do so</a:t>
            </a:r>
          </a:p>
          <a:p>
            <a:r>
              <a:rPr lang="en-US" dirty="0"/>
              <a:t>You cannot assign one string to another with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/>
              <a:t> because they are arrays</a:t>
            </a:r>
          </a:p>
          <a:p>
            <a:pPr lvl="1"/>
            <a:r>
              <a:rPr lang="en-US" dirty="0"/>
              <a:t>You will eventually be able to do something similar with pointers</a:t>
            </a:r>
          </a:p>
        </p:txBody>
      </p:sp>
    </p:spTree>
    <p:extLst>
      <p:ext uri="{BB962C8B-B14F-4D97-AF65-F5344CB8AC3E}">
        <p14:creationId xmlns:p14="http://schemas.microsoft.com/office/powerpoint/2010/main" val="3165666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93A8B-7830-4238-9F9C-543BF6F80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Ticket Out the Door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F4F394-6F12-46C7-8C38-72F3A397CF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0558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289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Review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3 – 4 p.m. office hours canceled today</a:t>
            </a:r>
            <a:endParaRPr lang="en-US" dirty="0"/>
          </a:p>
          <a:p>
            <a:r>
              <a:rPr lang="en-US" dirty="0"/>
              <a:t>Keep reading K&amp;R chapter 5</a:t>
            </a:r>
          </a:p>
          <a:p>
            <a:r>
              <a:rPr lang="en-US" dirty="0"/>
              <a:t>Keep working on Project 3</a:t>
            </a:r>
          </a:p>
          <a:p>
            <a:r>
              <a:rPr lang="en-US" dirty="0"/>
              <a:t>Exam 1 next Monday!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3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53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Quotes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2057400"/>
            <a:ext cx="10972800" cy="3429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3600" i="1" dirty="0"/>
              <a:t>Computer science education cannot make anybody an expert programmer any more than studying brushes and pigment can make somebody an expert painter.</a:t>
            </a:r>
          </a:p>
          <a:p>
            <a:pPr marL="411480" lvl="1" indent="0">
              <a:buNone/>
            </a:pPr>
            <a:endParaRPr lang="en-US" sz="3200" dirty="0"/>
          </a:p>
          <a:p>
            <a:pPr marL="411480" lvl="1" indent="0">
              <a:buNone/>
            </a:pPr>
            <a:r>
              <a:rPr lang="en-US" sz="3200" dirty="0"/>
              <a:t>Eric S. Raymond</a:t>
            </a:r>
          </a:p>
        </p:txBody>
      </p:sp>
    </p:spTree>
    <p:extLst>
      <p:ext uri="{BB962C8B-B14F-4D97-AF65-F5344CB8AC3E}">
        <p14:creationId xmlns:p14="http://schemas.microsoft.com/office/powerpoint/2010/main" val="313277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Write a program that reads an integer from the user saying how many values will be in a list</a:t>
            </a:r>
          </a:p>
          <a:p>
            <a:pPr lvl="1"/>
            <a:r>
              <a:rPr lang="en-US" dirty="0"/>
              <a:t>Assume no more than 100</a:t>
            </a:r>
          </a:p>
          <a:p>
            <a:pPr lvl="1"/>
            <a:r>
              <a:rPr lang="en-US" dirty="0"/>
              <a:t>If the user enters a value larger than 100, tell them to try a smaller value</a:t>
            </a:r>
          </a:p>
          <a:p>
            <a:r>
              <a:rPr lang="en-US" dirty="0"/>
              <a:t>Read these values into an array</a:t>
            </a:r>
          </a:p>
          <a:p>
            <a:r>
              <a:rPr lang="en-US" dirty="0"/>
              <a:t>Find</a:t>
            </a:r>
          </a:p>
          <a:p>
            <a:pPr lvl="1"/>
            <a:r>
              <a:rPr lang="en-US" dirty="0"/>
              <a:t>Maximum</a:t>
            </a:r>
          </a:p>
          <a:p>
            <a:pPr lvl="1"/>
            <a:r>
              <a:rPr lang="en-US" dirty="0"/>
              <a:t>Minimum</a:t>
            </a:r>
          </a:p>
          <a:p>
            <a:pPr lvl="1"/>
            <a:r>
              <a:rPr lang="en-US" dirty="0"/>
              <a:t>Mean</a:t>
            </a:r>
          </a:p>
          <a:p>
            <a:pPr lvl="1"/>
            <a:r>
              <a:rPr lang="en-US" dirty="0"/>
              <a:t>Variance</a:t>
            </a:r>
          </a:p>
          <a:p>
            <a:pPr lvl="1"/>
            <a:r>
              <a:rPr lang="en-US" dirty="0"/>
              <a:t>Median</a:t>
            </a:r>
          </a:p>
          <a:p>
            <a:pPr lvl="1"/>
            <a:r>
              <a:rPr lang="en-US" dirty="0"/>
              <a:t>Mode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778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Multiple Files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244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 files</a:t>
            </a:r>
          </a:p>
          <a:p>
            <a:pPr lvl="1"/>
            <a:r>
              <a:rPr lang="en-US" dirty="0"/>
              <a:t>All the sources files that contain executable code</a:t>
            </a:r>
          </a:p>
          <a:p>
            <a:pPr lvl="1"/>
            <a:r>
              <a:rPr lang="en-US" dirty="0"/>
              <a:t>Should end with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.c</a:t>
            </a:r>
          </a:p>
          <a:p>
            <a:r>
              <a:rPr lang="en-US" dirty="0"/>
              <a:t>Header files</a:t>
            </a:r>
          </a:p>
          <a:p>
            <a:pPr lvl="1"/>
            <a:r>
              <a:rPr lang="en-US" dirty="0"/>
              <a:t>Files containing extern declarations and function prototypes</a:t>
            </a:r>
          </a:p>
          <a:p>
            <a:pPr lvl="1"/>
            <a:r>
              <a:rPr lang="en-US" dirty="0"/>
              <a:t>Should end with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.h</a:t>
            </a:r>
          </a:p>
          <a:p>
            <a:r>
              <a:rPr lang="en-US" dirty="0" err="1"/>
              <a:t>Makefile</a:t>
            </a:r>
            <a:endParaRPr lang="en-US" dirty="0"/>
          </a:p>
          <a:p>
            <a:pPr lvl="1"/>
            <a:r>
              <a:rPr lang="en-US" dirty="0"/>
              <a:t>File used by Unix make utility</a:t>
            </a:r>
          </a:p>
          <a:p>
            <a:pPr lvl="1"/>
            <a:r>
              <a:rPr lang="en-US" dirty="0"/>
              <a:t>Should be named either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makefile</a:t>
            </a:r>
            <a:r>
              <a:rPr lang="en-US" dirty="0"/>
              <a:t> or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Makefile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628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can have any number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.c</a:t>
            </a:r>
            <a:r>
              <a:rPr lang="en-US" dirty="0"/>
              <a:t> files forming a program</a:t>
            </a:r>
          </a:p>
          <a:p>
            <a:r>
              <a:rPr lang="en-US" dirty="0"/>
              <a:t>Only one of them should have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/>
              <a:t> function</a:t>
            </a:r>
          </a:p>
          <a:p>
            <a:r>
              <a:rPr lang="en-US" dirty="0"/>
              <a:t>For all the functions in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.c</a:t>
            </a:r>
            <a:r>
              <a:rPr lang="en-US" dirty="0"/>
              <a:t> file that will be used in other files, you should have a corresponding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.h</a:t>
            </a:r>
            <a:r>
              <a:rPr lang="en-US" dirty="0"/>
              <a:t> file with the prototypes for those functions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whatever.c</a:t>
            </a:r>
            <a:r>
              <a:rPr lang="en-US" dirty="0"/>
              <a:t> should have a matching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whatever.h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Both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.c</a:t>
            </a:r>
            <a:r>
              <a:rPr lang="en-US" dirty="0"/>
              <a:t> file that defines the functions and any that use them should include the header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85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3479</TotalTime>
  <Words>1255</Words>
  <Application>Microsoft Office PowerPoint</Application>
  <PresentationFormat>Widescreen</PresentationFormat>
  <Paragraphs>173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2400</vt:lpstr>
      <vt:lpstr>Last time</vt:lpstr>
      <vt:lpstr>Questions?</vt:lpstr>
      <vt:lpstr>Project 3 </vt:lpstr>
      <vt:lpstr>Quotes</vt:lpstr>
      <vt:lpstr>Array example</vt:lpstr>
      <vt:lpstr>Compiling Multiple Files</vt:lpstr>
      <vt:lpstr>Components</vt:lpstr>
      <vt:lpstr>C files</vt:lpstr>
      <vt:lpstr>Header files</vt:lpstr>
      <vt:lpstr>Compiling</vt:lpstr>
      <vt:lpstr>Makefile</vt:lpstr>
      <vt:lpstr>Strings</vt:lpstr>
      <vt:lpstr>There are no strings in C</vt:lpstr>
      <vt:lpstr>Null character</vt:lpstr>
      <vt:lpstr>String literals</vt:lpstr>
      <vt:lpstr>Using printf()</vt:lpstr>
      <vt:lpstr>Practice</vt:lpstr>
      <vt:lpstr>String functions</vt:lpstr>
      <vt:lpstr>String library</vt:lpstr>
      <vt:lpstr>String operations</vt:lpstr>
      <vt:lpstr>Ticket Out the Door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442</cp:revision>
  <dcterms:created xsi:type="dcterms:W3CDTF">2009-08-24T20:26:10Z</dcterms:created>
  <dcterms:modified xsi:type="dcterms:W3CDTF">2025-02-11T18:33:13Z</dcterms:modified>
</cp:coreProperties>
</file>